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18" r:id="rId2"/>
    <p:sldMasterId id="2147483730" r:id="rId3"/>
  </p:sldMasterIdLst>
  <p:notesMasterIdLst>
    <p:notesMasterId r:id="rId44"/>
  </p:notesMasterIdLst>
  <p:sldIdLst>
    <p:sldId id="445" r:id="rId4"/>
    <p:sldId id="446" r:id="rId5"/>
    <p:sldId id="452" r:id="rId6"/>
    <p:sldId id="486" r:id="rId7"/>
    <p:sldId id="448" r:id="rId8"/>
    <p:sldId id="453" r:id="rId9"/>
    <p:sldId id="454" r:id="rId10"/>
    <p:sldId id="455" r:id="rId11"/>
    <p:sldId id="456" r:id="rId12"/>
    <p:sldId id="457" r:id="rId13"/>
    <p:sldId id="424" r:id="rId14"/>
    <p:sldId id="425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71" r:id="rId27"/>
    <p:sldId id="469" r:id="rId28"/>
    <p:sldId id="470" r:id="rId29"/>
    <p:sldId id="472" r:id="rId30"/>
    <p:sldId id="473" r:id="rId31"/>
    <p:sldId id="474" r:id="rId32"/>
    <p:sldId id="479" r:id="rId33"/>
    <p:sldId id="475" r:id="rId34"/>
    <p:sldId id="476" r:id="rId35"/>
    <p:sldId id="477" r:id="rId36"/>
    <p:sldId id="480" r:id="rId37"/>
    <p:sldId id="481" r:id="rId38"/>
    <p:sldId id="482" r:id="rId39"/>
    <p:sldId id="483" r:id="rId40"/>
    <p:sldId id="484" r:id="rId41"/>
    <p:sldId id="485" r:id="rId42"/>
    <p:sldId id="45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FC000"/>
    <a:srgbClr val="FEFEFD"/>
    <a:srgbClr val="D8A60A"/>
    <a:srgbClr val="656565"/>
    <a:srgbClr val="DCE5F4"/>
    <a:srgbClr val="C5E0F5"/>
    <a:srgbClr val="DEE6F4"/>
    <a:srgbClr val="55A2EA"/>
    <a:srgbClr val="185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61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06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938-8048-4396-A931-C27A684A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8B6E-9692-4E91-A265-6B183EDB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F59-CD58-4695-8E67-C3EA93F5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384C-8E89-4288-AC89-A958006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B3D-4A61-4301-B116-A772F31A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38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E2E-5709-48BD-9724-0731D63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27D-0D06-41A7-B3D8-6D342E7E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7DC-ABEE-429C-BC18-E02AA8EB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C164-21DF-439D-9194-213FF665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B576-96A0-433D-A098-E91B23A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5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6B16-EF12-46D0-B68A-AAB2CA1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09572-DB74-4386-BA6A-B2C3EF81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7CE5-E080-4631-8AF0-7A56210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CE58-0ED0-42F9-92AC-1334373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BCA79-BD47-4FD1-8626-049B137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7FB-D617-40A7-9BDA-A30B52A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FB1-0272-426A-8397-63FA764A5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11CD7-AEA8-48D8-B8C1-B5735E34C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7D62-3834-4536-B7A4-464F4A12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651FF-E7CA-48E1-8146-A2BCDAE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1B576-DF2C-42E4-A28B-FAF83FEB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8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49E-30BE-4190-91A6-928450A0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B942-2C6A-4712-98AB-D2BAE36E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AC472-5EE9-46CE-8F07-1F795E77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34D8-E36D-49B9-AC46-FB19003B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ECB0-85B2-45C4-88C8-069C4E33B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E1DB8-1793-4002-B5F8-84C0AE4B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CC41-2C1F-4953-BFF1-E7F8D01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933F-585F-4A4C-8890-1FE1B141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57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29E-3E1D-44D8-A8C8-F666718B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797D-FAE5-4CB6-86E3-01FD2F72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1888-FF57-48C5-B3FA-940C5F0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A824B-BBA6-40FD-B73B-65363E13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41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8A85-42D9-4AB0-8268-99E2D9ED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15319-1BB1-473E-82DB-3036329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75ED-B77A-4816-B331-B847DE8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77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9794-BC60-46B0-8B55-FEA50FA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0C2-D90C-4237-AE71-8A372577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AE8-3C97-4944-AF4D-2F3516B4A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D6FB1-1FC6-4302-94F3-F73F3653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F659F-DDD6-4D20-BD5F-1D96930A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E228-9DD1-43DC-94AF-F2369D70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5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61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4746-0A99-4941-95AD-D7E1A80C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6BEA0-14A2-4147-BFBA-38A7A128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8949-D496-404F-95FC-9F629233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68D5-72F8-4DC0-8B4E-2865BCDF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75B6-38FB-4AB7-8757-726407A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A18FF-D45B-4DBF-AFED-0B3F8201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9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5A7D-F262-4C45-A1A1-AD2167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889A-F8CB-4BC1-A68B-85C17B1E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58B5-D51F-41DA-85C6-832632FC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57-378B-4CCA-AEA3-DAB2886D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5FE-F3C2-4B87-B48A-7E65E5E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3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C6024-86F5-4C83-9289-37E01C7A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C46-C9F3-4CB3-9394-307259A4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7B09-8A47-4640-AEF8-DB9EA42E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2D24-BB94-4E5E-A3BD-EC1959C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31C-3925-4930-AD80-21639CC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59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204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0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650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9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2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47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3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4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18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42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44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3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E4FDF-94FC-4EC3-8226-CA81394A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6FE8-96F4-4724-A957-233E135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9486-C5A9-434F-BC65-DC76A5C3C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F925-A96B-46A1-9309-08DE2FBFF1C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6335-B5CA-42F9-B06A-7DD1471B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54F7-2125-4945-9AD1-1D26E2F8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gb/power-platform/products/power-b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gb/power-platform/products/power-b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file:///E:\Said%20Fawzy%20Training\Data%20Analysis\&#1605;&#1587;&#1575;&#1585;%20&#1578;&#1581;&#1604;&#1610;&#1604;%20&#1575;&#1604;&#1576;&#1610;&#1575;&#1606;&#1575;&#1578;%20&#1601;&#1609;%20&#1575;&#1604;&#1605;&#1602;&#1575;&#1608;&#1604;&#1610;&#1606;%20&#1575;&#1604;&#1593;&#1585;&#1576;\07%20Power%20BI%20Quick%20Start\_Preperation\www.youtube.com\saidfawzy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8D996-FB75-F6B2-A624-8DBBF29BF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33"/>
          <a:stretch/>
        </p:blipFill>
        <p:spPr>
          <a:xfrm>
            <a:off x="4056307" y="-429491"/>
            <a:ext cx="8186494" cy="47379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F25E5-E591-6389-5DFD-8C9E96C73367}"/>
              </a:ext>
            </a:extLst>
          </p:cNvPr>
          <p:cNvGrpSpPr/>
          <p:nvPr/>
        </p:nvGrpSpPr>
        <p:grpSpPr>
          <a:xfrm>
            <a:off x="-2568827" y="1174445"/>
            <a:ext cx="14811627" cy="9523717"/>
            <a:chOff x="-2873627" y="1174445"/>
            <a:chExt cx="14811627" cy="95237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905B7F-EBFB-D4C0-B65A-F4F00D803557}"/>
                </a:ext>
              </a:extLst>
            </p:cNvPr>
            <p:cNvSpPr/>
            <p:nvPr/>
          </p:nvSpPr>
          <p:spPr>
            <a:xfrm>
              <a:off x="-304801" y="4308421"/>
              <a:ext cx="12242801" cy="63897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2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692816-CB5D-1F1A-F03E-4EC8B664D1B1}"/>
                </a:ext>
              </a:extLst>
            </p:cNvPr>
            <p:cNvGrpSpPr/>
            <p:nvPr/>
          </p:nvGrpSpPr>
          <p:grpSpPr>
            <a:xfrm>
              <a:off x="-2873627" y="1174445"/>
              <a:ext cx="7098975" cy="9494309"/>
              <a:chOff x="-2547056" y="372339"/>
              <a:chExt cx="7098975" cy="949430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07FB83E-1A4F-7B84-39F6-B8C7347448A4}"/>
                  </a:ext>
                </a:extLst>
              </p:cNvPr>
              <p:cNvSpPr/>
              <p:nvPr/>
            </p:nvSpPr>
            <p:spPr>
              <a:xfrm rot="2085906">
                <a:off x="-777905" y="372339"/>
                <a:ext cx="4367008" cy="2334473"/>
              </a:xfrm>
              <a:custGeom>
                <a:avLst/>
                <a:gdLst>
                  <a:gd name="connsiteX0" fmla="*/ 171545 w 4367008"/>
                  <a:gd name="connsiteY0" fmla="*/ 66450 h 2334473"/>
                  <a:gd name="connsiteX1" fmla="*/ 389087 w 4367008"/>
                  <a:gd name="connsiteY1" fmla="*/ 0 h 2334473"/>
                  <a:gd name="connsiteX2" fmla="*/ 3977921 w 4367008"/>
                  <a:gd name="connsiteY2" fmla="*/ 0 h 2334473"/>
                  <a:gd name="connsiteX3" fmla="*/ 4367008 w 4367008"/>
                  <a:gd name="connsiteY3" fmla="*/ 389087 h 2334473"/>
                  <a:gd name="connsiteX4" fmla="*/ 4367008 w 4367008"/>
                  <a:gd name="connsiteY4" fmla="*/ 1945386 h 2334473"/>
                  <a:gd name="connsiteX5" fmla="*/ 3977921 w 4367008"/>
                  <a:gd name="connsiteY5" fmla="*/ 2334473 h 2334473"/>
                  <a:gd name="connsiteX6" fmla="*/ 1282678 w 4367008"/>
                  <a:gd name="connsiteY6" fmla="*/ 2334473 h 2334473"/>
                  <a:gd name="connsiteX7" fmla="*/ 0 w 4367008"/>
                  <a:gd name="connsiteY7" fmla="*/ 486540 h 2334473"/>
                  <a:gd name="connsiteX8" fmla="*/ 0 w 4367008"/>
                  <a:gd name="connsiteY8" fmla="*/ 389087 h 2334473"/>
                  <a:gd name="connsiteX9" fmla="*/ 171545 w 4367008"/>
                  <a:gd name="connsiteY9" fmla="*/ 66450 h 233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67008" h="2334473">
                    <a:moveTo>
                      <a:pt x="171545" y="66450"/>
                    </a:moveTo>
                    <a:cubicBezTo>
                      <a:pt x="233643" y="24497"/>
                      <a:pt x="308504" y="0"/>
                      <a:pt x="389087" y="0"/>
                    </a:cubicBezTo>
                    <a:lnTo>
                      <a:pt x="3977921" y="0"/>
                    </a:lnTo>
                    <a:cubicBezTo>
                      <a:pt x="4192808" y="0"/>
                      <a:pt x="4367008" y="174200"/>
                      <a:pt x="4367008" y="389087"/>
                    </a:cubicBezTo>
                    <a:lnTo>
                      <a:pt x="4367008" y="1945386"/>
                    </a:lnTo>
                    <a:cubicBezTo>
                      <a:pt x="4367008" y="2160273"/>
                      <a:pt x="4192808" y="2334473"/>
                      <a:pt x="3977921" y="2334473"/>
                    </a:cubicBezTo>
                    <a:lnTo>
                      <a:pt x="1282678" y="2334473"/>
                    </a:lnTo>
                    <a:lnTo>
                      <a:pt x="0" y="486540"/>
                    </a:lnTo>
                    <a:lnTo>
                      <a:pt x="0" y="389087"/>
                    </a:lnTo>
                    <a:cubicBezTo>
                      <a:pt x="0" y="254783"/>
                      <a:pt x="68047" y="136372"/>
                      <a:pt x="171545" y="66450"/>
                    </a:cubicBezTo>
                    <a:close/>
                  </a:path>
                </a:pathLst>
              </a:custGeom>
              <a:solidFill>
                <a:srgbClr val="00206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52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3B68D6-47CA-D47F-41DC-38776BFE9AF0}"/>
                  </a:ext>
                </a:extLst>
              </p:cNvPr>
              <p:cNvSpPr/>
              <p:nvPr/>
            </p:nvSpPr>
            <p:spPr>
              <a:xfrm rot="2085906">
                <a:off x="-2547056" y="2245140"/>
                <a:ext cx="7098975" cy="7621508"/>
              </a:xfrm>
              <a:custGeom>
                <a:avLst/>
                <a:gdLst>
                  <a:gd name="connsiteX0" fmla="*/ 283012 w 6404936"/>
                  <a:gd name="connsiteY0" fmla="*/ 188079 h 6924593"/>
                  <a:gd name="connsiteX1" fmla="*/ 898740 w 6404936"/>
                  <a:gd name="connsiteY1" fmla="*/ 0 h 6924593"/>
                  <a:gd name="connsiteX2" fmla="*/ 5303670 w 6404936"/>
                  <a:gd name="connsiteY2" fmla="*/ 0 h 6924593"/>
                  <a:gd name="connsiteX3" fmla="*/ 6404936 w 6404936"/>
                  <a:gd name="connsiteY3" fmla="*/ 1101266 h 6924593"/>
                  <a:gd name="connsiteX4" fmla="*/ 6404936 w 6404936"/>
                  <a:gd name="connsiteY4" fmla="*/ 5823327 h 6924593"/>
                  <a:gd name="connsiteX5" fmla="*/ 5303670 w 6404936"/>
                  <a:gd name="connsiteY5" fmla="*/ 6924593 h 6924593"/>
                  <a:gd name="connsiteX6" fmla="*/ 4482854 w 6404936"/>
                  <a:gd name="connsiteY6" fmla="*/ 6924593 h 6924593"/>
                  <a:gd name="connsiteX7" fmla="*/ 0 w 6404936"/>
                  <a:gd name="connsiteY7" fmla="*/ 466219 h 6924593"/>
                  <a:gd name="connsiteX8" fmla="*/ 48950 w 6404936"/>
                  <a:gd name="connsiteY8" fmla="*/ 400759 h 6924593"/>
                  <a:gd name="connsiteX9" fmla="*/ 283012 w 6404936"/>
                  <a:gd name="connsiteY9" fmla="*/ 188079 h 692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04936" h="6924593">
                    <a:moveTo>
                      <a:pt x="283012" y="188079"/>
                    </a:moveTo>
                    <a:cubicBezTo>
                      <a:pt x="458775" y="69336"/>
                      <a:pt x="670661" y="0"/>
                      <a:pt x="898740" y="0"/>
                    </a:cubicBezTo>
                    <a:lnTo>
                      <a:pt x="5303670" y="0"/>
                    </a:lnTo>
                    <a:cubicBezTo>
                      <a:pt x="5911882" y="0"/>
                      <a:pt x="6404936" y="493054"/>
                      <a:pt x="6404936" y="1101266"/>
                    </a:cubicBezTo>
                    <a:lnTo>
                      <a:pt x="6404936" y="5823327"/>
                    </a:lnTo>
                    <a:cubicBezTo>
                      <a:pt x="6404936" y="6431539"/>
                      <a:pt x="5911882" y="6924593"/>
                      <a:pt x="5303670" y="6924593"/>
                    </a:cubicBezTo>
                    <a:lnTo>
                      <a:pt x="4482854" y="6924593"/>
                    </a:lnTo>
                    <a:lnTo>
                      <a:pt x="0" y="466219"/>
                    </a:lnTo>
                    <a:lnTo>
                      <a:pt x="48950" y="400759"/>
                    </a:lnTo>
                    <a:cubicBezTo>
                      <a:pt x="116279" y="319174"/>
                      <a:pt x="195130" y="247451"/>
                      <a:pt x="283012" y="188079"/>
                    </a:cubicBezTo>
                    <a:close/>
                  </a:path>
                </a:pathLst>
              </a:custGeom>
              <a:solidFill>
                <a:srgbClr val="00206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520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102710" y="4743076"/>
            <a:ext cx="5555967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Power BI</a:t>
            </a:r>
          </a:p>
          <a:p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QUICK START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6122506" y="4683588"/>
            <a:ext cx="5392027" cy="1938886"/>
            <a:chOff x="235328" y="4785424"/>
            <a:chExt cx="4888515" cy="1843132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811" y="5913008"/>
              <a:ext cx="2084032" cy="7155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7871" y="4785424"/>
              <a:ext cx="1484300" cy="9782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235328" y="4799756"/>
              <a:ext cx="2804483" cy="1828800"/>
              <a:chOff x="400535" y="4434996"/>
              <a:chExt cx="2842360" cy="1828800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808" y="5735267"/>
                <a:ext cx="420827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535" y="4434996"/>
                <a:ext cx="2842360" cy="18288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Prepared By :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Manager of Information Center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Tendering Department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Arab Contractors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AB7200-7DED-D477-483C-DC2CC9E0294F}"/>
              </a:ext>
            </a:extLst>
          </p:cNvPr>
          <p:cNvSpPr/>
          <p:nvPr/>
        </p:nvSpPr>
        <p:spPr>
          <a:xfrm>
            <a:off x="2542261" y="398067"/>
            <a:ext cx="6142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DFE68-8550-B51A-1660-D9105DFDD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4E8FD4-C0F4-7A6D-FABA-FA5174CF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0D8FFB-3098-B94A-D5F9-277F489AD0E0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5C3C6-25B5-48B4-E3F1-EF6B878D7C43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What do you need for this course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48D6-64DE-34EA-E8E6-F7AC88D3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66" y="1109339"/>
            <a:ext cx="814501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DB30D5-40A1-7110-8FF6-B6D018294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5" y="914049"/>
            <a:ext cx="11031489" cy="5029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E2373F-C903-C580-199F-5304141438BB}"/>
              </a:ext>
            </a:extLst>
          </p:cNvPr>
          <p:cNvGrpSpPr/>
          <p:nvPr/>
        </p:nvGrpSpPr>
        <p:grpSpPr>
          <a:xfrm>
            <a:off x="3422073" y="2724728"/>
            <a:ext cx="2387600" cy="2096654"/>
            <a:chOff x="3422073" y="2724728"/>
            <a:chExt cx="2387600" cy="209665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4AE47C-3F8A-DA50-827F-D24C048C5151}"/>
                </a:ext>
              </a:extLst>
            </p:cNvPr>
            <p:cNvCxnSpPr/>
            <p:nvPr/>
          </p:nvCxnSpPr>
          <p:spPr>
            <a:xfrm flipH="1">
              <a:off x="4461164" y="4821382"/>
              <a:ext cx="1348509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E6AAF4E-2B6A-2FFB-79D7-A05E984A092B}"/>
                </a:ext>
              </a:extLst>
            </p:cNvPr>
            <p:cNvCxnSpPr>
              <a:cxnSpLocks/>
            </p:cNvCxnSpPr>
            <p:nvPr/>
          </p:nvCxnSpPr>
          <p:spPr>
            <a:xfrm>
              <a:off x="3422073" y="2724728"/>
              <a:ext cx="0" cy="1302327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7792CD-5586-54B8-C358-37F98B7542C1}"/>
              </a:ext>
            </a:extLst>
          </p:cNvPr>
          <p:cNvGrpSpPr/>
          <p:nvPr/>
        </p:nvGrpSpPr>
        <p:grpSpPr>
          <a:xfrm>
            <a:off x="4128655" y="2854036"/>
            <a:ext cx="1681018" cy="1274619"/>
            <a:chOff x="4128655" y="2854036"/>
            <a:chExt cx="1681018" cy="127461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2C26A2-CFDB-3320-0074-C508FC116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655" y="2854036"/>
              <a:ext cx="1681018" cy="1274619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D635A3-6EAD-D081-7C75-E41564139E41}"/>
                </a:ext>
              </a:extLst>
            </p:cNvPr>
            <p:cNvSpPr/>
            <p:nvPr/>
          </p:nvSpPr>
          <p:spPr>
            <a:xfrm rot="19450648">
              <a:off x="4408895" y="3191224"/>
              <a:ext cx="88197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Publish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E646A0-72FC-7D09-1FEF-E89F17ED30F7}"/>
              </a:ext>
            </a:extLst>
          </p:cNvPr>
          <p:cNvCxnSpPr/>
          <p:nvPr/>
        </p:nvCxnSpPr>
        <p:spPr>
          <a:xfrm>
            <a:off x="7555345" y="1911927"/>
            <a:ext cx="1163782" cy="0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9FF6EB-4E52-C73E-D23C-05B1EF698300}"/>
              </a:ext>
            </a:extLst>
          </p:cNvPr>
          <p:cNvGrpSpPr/>
          <p:nvPr/>
        </p:nvGrpSpPr>
        <p:grpSpPr>
          <a:xfrm>
            <a:off x="6234670" y="2724728"/>
            <a:ext cx="369332" cy="1403927"/>
            <a:chOff x="6234670" y="2724728"/>
            <a:chExt cx="369332" cy="1403927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37E0451-B055-AB6F-9DBC-413675E9B3FF}"/>
                </a:ext>
              </a:extLst>
            </p:cNvPr>
            <p:cNvCxnSpPr/>
            <p:nvPr/>
          </p:nvCxnSpPr>
          <p:spPr>
            <a:xfrm flipV="1">
              <a:off x="6604000" y="2724728"/>
              <a:ext cx="0" cy="140392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9228D0-00E0-DA80-4233-15FEE24E3BDD}"/>
                </a:ext>
              </a:extLst>
            </p:cNvPr>
            <p:cNvSpPr/>
            <p:nvPr/>
          </p:nvSpPr>
          <p:spPr>
            <a:xfrm rot="16200000">
              <a:off x="5907785" y="3306678"/>
              <a:ext cx="1023101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Gateway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C764C1-0DF0-54E0-3617-5F8C4BCEE0BB}"/>
              </a:ext>
            </a:extLst>
          </p:cNvPr>
          <p:cNvCxnSpPr/>
          <p:nvPr/>
        </p:nvCxnSpPr>
        <p:spPr>
          <a:xfrm>
            <a:off x="4257964" y="1911927"/>
            <a:ext cx="12192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16FDB-7422-754F-3D53-9F24EF616E64}"/>
              </a:ext>
            </a:extLst>
          </p:cNvPr>
          <p:cNvCxnSpPr/>
          <p:nvPr/>
        </p:nvCxnSpPr>
        <p:spPr>
          <a:xfrm>
            <a:off x="7499927" y="4659745"/>
            <a:ext cx="12192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A02CA06-BF0E-DD7E-58B0-16A0C0E70BD3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Power BI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317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B5111-666F-8AB5-93FF-9276F1EB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83" y="851304"/>
            <a:ext cx="7192379" cy="2476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87D1D-5B5C-8C5C-A0A3-034F8FF5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590" y="859670"/>
            <a:ext cx="2638793" cy="2391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8D6E8-59E1-FB59-1587-9F0562626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17" y="3121767"/>
            <a:ext cx="1600423" cy="139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CB9CE1-2EC9-48F9-842E-4D6172AFA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59" y="2729639"/>
            <a:ext cx="1962424" cy="1600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30E3E-E7C6-2BD5-CEF4-D0A2B081D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0418" y="2249673"/>
            <a:ext cx="1705213" cy="1771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F7B0A7-F542-D80A-2464-484DCDE599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1120" y="2241047"/>
            <a:ext cx="828791" cy="990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8A125B-7215-F86B-5AFA-D8F1A82A3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0190" y="3231785"/>
            <a:ext cx="1600423" cy="1467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A83787-06C2-D595-A052-DDDBDEB0FE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3470" y="2231055"/>
            <a:ext cx="2695951" cy="17814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72E26B-34C1-EC48-94FF-D82FBD92E9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8547" y="2344936"/>
            <a:ext cx="1200318" cy="8002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C852DE-6BE5-21E0-9520-9D2A841131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2021" y="3224539"/>
            <a:ext cx="1648055" cy="13622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Power BI End to End Process Flow</a:t>
            </a:r>
          </a:p>
        </p:txBody>
      </p:sp>
    </p:spTree>
    <p:extLst>
      <p:ext uri="{BB962C8B-B14F-4D97-AF65-F5344CB8AC3E}">
        <p14:creationId xmlns:p14="http://schemas.microsoft.com/office/powerpoint/2010/main" val="731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4122B-5A7E-8BDA-9B71-F78D10D14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8" y="1185549"/>
            <a:ext cx="933580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2344A-7BF0-7B03-6548-CC439580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04" y="1118924"/>
            <a:ext cx="2301999" cy="462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4AAA4E-27EA-7D44-4A44-FB0FB634D78E}"/>
              </a:ext>
            </a:extLst>
          </p:cNvPr>
          <p:cNvSpPr/>
          <p:nvPr/>
        </p:nvSpPr>
        <p:spPr>
          <a:xfrm>
            <a:off x="7806686" y="5100935"/>
            <a:ext cx="25445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Getting Data</a:t>
            </a:r>
          </a:p>
        </p:txBody>
      </p:sp>
    </p:spTree>
    <p:extLst>
      <p:ext uri="{BB962C8B-B14F-4D97-AF65-F5344CB8AC3E}">
        <p14:creationId xmlns:p14="http://schemas.microsoft.com/office/powerpoint/2010/main" val="341670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7A2D6-32C3-DE7D-ACE2-D90A0D07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58" y="994410"/>
            <a:ext cx="9998483" cy="50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88D6EC-2E25-4934-CDF9-190641969F91}"/>
              </a:ext>
            </a:extLst>
          </p:cNvPr>
          <p:cNvSpPr/>
          <p:nvPr/>
        </p:nvSpPr>
        <p:spPr>
          <a:xfrm>
            <a:off x="324444" y="5217259"/>
            <a:ext cx="26292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Query</a:t>
            </a:r>
          </a:p>
        </p:txBody>
      </p:sp>
    </p:spTree>
    <p:extLst>
      <p:ext uri="{BB962C8B-B14F-4D97-AF65-F5344CB8AC3E}">
        <p14:creationId xmlns:p14="http://schemas.microsoft.com/office/powerpoint/2010/main" val="514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96C1F-B799-0A89-DFFA-A13A21647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988" y="900760"/>
            <a:ext cx="9003852" cy="50564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BE04AD-E34A-29EA-7ECE-597CF05449DE}"/>
              </a:ext>
            </a:extLst>
          </p:cNvPr>
          <p:cNvSpPr/>
          <p:nvPr/>
        </p:nvSpPr>
        <p:spPr>
          <a:xfrm>
            <a:off x="6732164" y="5017808"/>
            <a:ext cx="21997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View</a:t>
            </a:r>
          </a:p>
        </p:txBody>
      </p:sp>
    </p:spTree>
    <p:extLst>
      <p:ext uri="{BB962C8B-B14F-4D97-AF65-F5344CB8AC3E}">
        <p14:creationId xmlns:p14="http://schemas.microsoft.com/office/powerpoint/2010/main" val="61601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41FA-D27F-762D-883D-FADC354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71" y="994410"/>
            <a:ext cx="9037643" cy="50880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BCAC16-7614-AACD-B341-61ABCAFEC411}"/>
              </a:ext>
            </a:extLst>
          </p:cNvPr>
          <p:cNvSpPr/>
          <p:nvPr/>
        </p:nvSpPr>
        <p:spPr>
          <a:xfrm>
            <a:off x="9564914" y="5336462"/>
            <a:ext cx="24282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View</a:t>
            </a:r>
          </a:p>
        </p:txBody>
      </p:sp>
    </p:spTree>
    <p:extLst>
      <p:ext uri="{BB962C8B-B14F-4D97-AF65-F5344CB8AC3E}">
        <p14:creationId xmlns:p14="http://schemas.microsoft.com/office/powerpoint/2010/main" val="18448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8826A-BC4E-4213-522D-119DA0FC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2" y="994410"/>
            <a:ext cx="9566085" cy="50648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73C29-4C96-9DA8-D5A5-9DCD5846867F}"/>
              </a:ext>
            </a:extLst>
          </p:cNvPr>
          <p:cNvSpPr/>
          <p:nvPr/>
        </p:nvSpPr>
        <p:spPr>
          <a:xfrm>
            <a:off x="8882743" y="1349829"/>
            <a:ext cx="478971" cy="78377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07DEA-8139-3C80-317F-4F606F18C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875" y="2747102"/>
            <a:ext cx="4725059" cy="3038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37B18-3127-DF01-FD32-475627CC9C1E}"/>
              </a:ext>
            </a:extLst>
          </p:cNvPr>
          <p:cNvSpPr/>
          <p:nvPr/>
        </p:nvSpPr>
        <p:spPr>
          <a:xfrm>
            <a:off x="1681378" y="5017807"/>
            <a:ext cx="24842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 View</a:t>
            </a:r>
          </a:p>
        </p:txBody>
      </p:sp>
    </p:spTree>
    <p:extLst>
      <p:ext uri="{BB962C8B-B14F-4D97-AF65-F5344CB8AC3E}">
        <p14:creationId xmlns:p14="http://schemas.microsoft.com/office/powerpoint/2010/main" val="68435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0930F-25FF-5A7E-387C-F1B6EB02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857" y="1191489"/>
            <a:ext cx="4450773" cy="46733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0FD9A3-2033-B49D-2B54-439F4FF0AE1E}"/>
              </a:ext>
            </a:extLst>
          </p:cNvPr>
          <p:cNvSpPr/>
          <p:nvPr/>
        </p:nvSpPr>
        <p:spPr>
          <a:xfrm>
            <a:off x="7778655" y="5100935"/>
            <a:ext cx="32933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84448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233B80-5632-FC8E-54D6-6CCD8C462765}"/>
              </a:ext>
            </a:extLst>
          </p:cNvPr>
          <p:cNvSpPr/>
          <p:nvPr/>
        </p:nvSpPr>
        <p:spPr>
          <a:xfrm>
            <a:off x="0" y="276728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 to Power BI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F3DCC1-B1BA-E2E6-71C5-6343D0FC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7513" cy="156577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955060-2271-7139-E2EB-F0AAEB61A2ED}"/>
              </a:ext>
            </a:extLst>
          </p:cNvPr>
          <p:cNvSpPr/>
          <p:nvPr/>
        </p:nvSpPr>
        <p:spPr>
          <a:xfrm>
            <a:off x="0" y="210815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1</a:t>
            </a:r>
            <a:endParaRPr lang="en-US" sz="4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26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9BDE4-92FC-E841-C7DE-C0A896DE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74" y="994410"/>
            <a:ext cx="9304251" cy="4881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AF678-C058-3F9B-73E7-4FC7D1548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" y="3066521"/>
            <a:ext cx="1771706" cy="30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5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DFA10-EEB9-CA0B-2847-154DB71B0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06" y="994410"/>
            <a:ext cx="3017184" cy="5273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E28E1D-ACC5-9526-6DBD-8D62583251CC}"/>
              </a:ext>
            </a:extLst>
          </p:cNvPr>
          <p:cNvSpPr/>
          <p:nvPr/>
        </p:nvSpPr>
        <p:spPr>
          <a:xfrm>
            <a:off x="6698112" y="5100935"/>
            <a:ext cx="476168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Workspace is private</a:t>
            </a:r>
          </a:p>
        </p:txBody>
      </p:sp>
    </p:spTree>
    <p:extLst>
      <p:ext uri="{BB962C8B-B14F-4D97-AF65-F5344CB8AC3E}">
        <p14:creationId xmlns:p14="http://schemas.microsoft.com/office/powerpoint/2010/main" val="13949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5C31D-0C4E-2D90-77B7-0CB00D367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75" y="1074698"/>
            <a:ext cx="9424406" cy="47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64A4B-D0D2-9C8A-2689-AC1CFBDA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04" y="1406167"/>
            <a:ext cx="7668286" cy="44256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DBDBC0-CB1B-AD96-4054-411AB0036A7F}"/>
              </a:ext>
            </a:extLst>
          </p:cNvPr>
          <p:cNvSpPr/>
          <p:nvPr/>
        </p:nvSpPr>
        <p:spPr>
          <a:xfrm>
            <a:off x="315461" y="2890773"/>
            <a:ext cx="14557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0357EE-D0CD-17A8-C7DC-1BDF264636FA}"/>
              </a:ext>
            </a:extLst>
          </p:cNvPr>
          <p:cNvSpPr/>
          <p:nvPr/>
        </p:nvSpPr>
        <p:spPr>
          <a:xfrm>
            <a:off x="8163030" y="3832882"/>
            <a:ext cx="33196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Symantec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325A2-F151-3C4A-A7E5-4D69BAAD6437}"/>
              </a:ext>
            </a:extLst>
          </p:cNvPr>
          <p:cNvSpPr/>
          <p:nvPr/>
        </p:nvSpPr>
        <p:spPr>
          <a:xfrm>
            <a:off x="-64577" y="4805502"/>
            <a:ext cx="22157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7867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B882B-1313-E5D0-735A-625C62C62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69"/>
            <a:ext cx="12192000" cy="63994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8E1415-0980-B035-854E-B61D9C8A76A8}"/>
              </a:ext>
            </a:extLst>
          </p:cNvPr>
          <p:cNvSpPr/>
          <p:nvPr/>
        </p:nvSpPr>
        <p:spPr>
          <a:xfrm>
            <a:off x="7980237" y="5456666"/>
            <a:ext cx="33889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Published Report</a:t>
            </a:r>
          </a:p>
        </p:txBody>
      </p:sp>
    </p:spTree>
    <p:extLst>
      <p:ext uri="{BB962C8B-B14F-4D97-AF65-F5344CB8AC3E}">
        <p14:creationId xmlns:p14="http://schemas.microsoft.com/office/powerpoint/2010/main" val="154353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3784F-AD16-AD6D-B7F2-2DE15747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251" y="1106810"/>
            <a:ext cx="5727986" cy="4966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8E1415-0980-B035-854E-B61D9C8A76A8}"/>
              </a:ext>
            </a:extLst>
          </p:cNvPr>
          <p:cNvSpPr/>
          <p:nvPr/>
        </p:nvSpPr>
        <p:spPr>
          <a:xfrm>
            <a:off x="9079423" y="5221139"/>
            <a:ext cx="22157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28131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Walk Through Journey of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E1415-0980-B035-854E-B61D9C8A76A8}"/>
              </a:ext>
            </a:extLst>
          </p:cNvPr>
          <p:cNvSpPr/>
          <p:nvPr/>
        </p:nvSpPr>
        <p:spPr>
          <a:xfrm>
            <a:off x="9629638" y="5221139"/>
            <a:ext cx="11153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F5739-1EC3-1E40-1F9B-41A8A000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8" y="1050024"/>
            <a:ext cx="8385924" cy="48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1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95FB22DA-1AA4-6533-710E-E1C54DD5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BA140-11FF-699C-3530-E855084D92A9}"/>
              </a:ext>
            </a:extLst>
          </p:cNvPr>
          <p:cNvSpPr/>
          <p:nvPr/>
        </p:nvSpPr>
        <p:spPr>
          <a:xfrm>
            <a:off x="539844" y="1272616"/>
            <a:ext cx="9061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Walkthrough Power BI Journey</a:t>
            </a:r>
          </a:p>
        </p:txBody>
      </p:sp>
    </p:spTree>
    <p:extLst>
      <p:ext uri="{BB962C8B-B14F-4D97-AF65-F5344CB8AC3E}">
        <p14:creationId xmlns:p14="http://schemas.microsoft.com/office/powerpoint/2010/main" val="49006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Power BI Licenses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983BA-D061-7833-9B19-6BBE573D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56" y="1654655"/>
            <a:ext cx="6622472" cy="415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Power BI Licenses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4A6B4B-D8F5-E8F9-86C2-0A397772C128}"/>
              </a:ext>
            </a:extLst>
          </p:cNvPr>
          <p:cNvSpPr/>
          <p:nvPr/>
        </p:nvSpPr>
        <p:spPr>
          <a:xfrm>
            <a:off x="385240" y="1167806"/>
            <a:ext cx="3690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License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ED8BD-A45F-3959-CD85-876BF5158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354" y="2091136"/>
            <a:ext cx="6100991" cy="92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8AC19E-99F9-320E-60FF-FED281995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354" y="3107147"/>
            <a:ext cx="6199391" cy="2008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A4F94-4D97-F600-121D-074C39CF8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597" y="5115236"/>
            <a:ext cx="323895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4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F560126-A9B2-4977-8BF5-D44572F7575A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DC981-5ADA-46E3-B7B4-128D159CC8B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169645-2EC2-4625-94AE-8F07CAB54B1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3CE46A-FB40-4624-9ABC-570D7F344598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A71809-E271-4A09-A03C-DFE27AFC4C64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0E3D53-0ACB-4F4F-804C-E7E085A609A4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50A763-0B7B-4D37-A6F3-62D1D863A6BA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AD0E06-8D9F-4DD5-9E05-2C3EB697382F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0B3847-4C38-40D9-AC12-2D77E0A6003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2E8170-D6DD-4EC8-9886-6504631AEEBA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BCFA09-5D7E-479B-ACFA-56F1FE5F0C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393EB2-733B-4943-B3DB-5CB07D520502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AA4F6-8CEE-4C94-8A20-7E492B19B066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7587E4-EFCA-4F92-AD24-D3DE92C9CEF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A689F3E-304D-4A48-9064-050ADCEF2E0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3BBED5-322B-46AF-AD80-DE6A72A5A442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A11E51-3BA1-401C-BF70-43B075E7DE5E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71C599-843B-48D4-AC72-AEF7905BE20D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0BBB70-9D95-4445-A409-A73FD469BA7D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25073D-BD50-4D85-BF53-00A6295AB157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70B0A7-4424-4BF5-AA37-8628ABFD3DCD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DF8663-AF3A-41B8-BB67-1018EFA4DAFC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02447C-5563-47D4-A6AB-16E733A4D9B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7A3E0D0-1BBE-4B9B-B360-65FEE22D856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C9F0FA-FDDF-4393-9AD2-8CEAC7378B30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7ADECE-184B-4C7C-9815-14AE0D1E1C7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5FE66ED-2AE5-4430-BB29-FBB7BFF5D636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79A243-BADC-4F31-A412-9EEEAF6AB328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A8588-5ADA-4E19-8F0A-032EEE6E8825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0F781-0837-4676-9418-4B6E4419095F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70E67-F818-4827-A81F-B1F04BB759D5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709BE-1509-4AF7-9DD4-9EB691907304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854D2-62B5-4031-97D7-0E458CDE32C7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04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6BFC09-0141-4793-AD58-F0DC472F391D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27C0E73-05C1-4AFF-9EF6-86FB008D9784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5399B4-415D-4ECA-B5DA-F5F7B3441AF8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5FF881-3C7C-4A4C-A950-C57943BC926A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D8268FD-8901-461B-A875-7BBEA8A15316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4C7ED3-4C39-4701-98E9-08C77D1B5F54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0F6ED8-2F90-4C14-B9A6-B0743C86D150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CCAAEB0-F795-4B6C-8834-4C2FB2A6502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B6841-26D7-4923-840B-019A9260BAC4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844E2C-D447-4ACA-B02E-4EA6A8F9B2AF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ABF07F94-1D03-454A-B60E-F5891739C258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79DC36-EAC5-4986-801B-F1905DF545F7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DBD64D-2E5D-4EAA-A554-66D4CC847768}"/>
              </a:ext>
            </a:extLst>
          </p:cNvPr>
          <p:cNvGrpSpPr/>
          <p:nvPr/>
        </p:nvGrpSpPr>
        <p:grpSpPr>
          <a:xfrm>
            <a:off x="7035004" y="1113182"/>
            <a:ext cx="3756074" cy="792874"/>
            <a:chOff x="7710911" y="689019"/>
            <a:chExt cx="3756074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136A21-C2CA-40D6-9D4B-05519F8881AD}"/>
                </a:ext>
              </a:extLst>
            </p:cNvPr>
            <p:cNvSpPr txBox="1"/>
            <p:nvPr/>
          </p:nvSpPr>
          <p:spPr>
            <a:xfrm>
              <a:off x="7710911" y="689019"/>
              <a:ext cx="3221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What is Power BI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E5F6CA-B241-4CDB-A6ED-880EBDF0F26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8A0D85-A613-41E8-B370-9F63FF58AE18}"/>
              </a:ext>
            </a:extLst>
          </p:cNvPr>
          <p:cNvGrpSpPr/>
          <p:nvPr/>
        </p:nvGrpSpPr>
        <p:grpSpPr>
          <a:xfrm>
            <a:off x="6154371" y="2527158"/>
            <a:ext cx="3756074" cy="792874"/>
            <a:chOff x="7710911" y="689019"/>
            <a:chExt cx="3756074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38865-45C5-4364-98BB-3CCA126CA71D}"/>
                </a:ext>
              </a:extLst>
            </p:cNvPr>
            <p:cNvSpPr txBox="1"/>
            <p:nvPr/>
          </p:nvSpPr>
          <p:spPr>
            <a:xfrm>
              <a:off x="7710911" y="689019"/>
              <a:ext cx="3221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sz="2800" dirty="0"/>
                <a:t>Power BI History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5DD87A-3345-46F2-BC14-59D75D492DB4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11B1E9-7C4C-4209-B762-C861E3EAFA16}"/>
              </a:ext>
            </a:extLst>
          </p:cNvPr>
          <p:cNvGrpSpPr/>
          <p:nvPr/>
        </p:nvGrpSpPr>
        <p:grpSpPr>
          <a:xfrm>
            <a:off x="7971323" y="3687828"/>
            <a:ext cx="3909791" cy="954107"/>
            <a:chOff x="7710910" y="689019"/>
            <a:chExt cx="3909791" cy="95410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360A1C-BF56-4720-BA37-8CA655DE407F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What can you Expect from this course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F7DFED2-EB02-4047-AF1A-6E1E5A06772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1BF3D3-1697-409F-AB24-7D22BD354F6C}"/>
              </a:ext>
            </a:extLst>
          </p:cNvPr>
          <p:cNvGrpSpPr/>
          <p:nvPr/>
        </p:nvGrpSpPr>
        <p:grpSpPr>
          <a:xfrm>
            <a:off x="4874097" y="5395724"/>
            <a:ext cx="4198570" cy="954107"/>
            <a:chOff x="7710911" y="689019"/>
            <a:chExt cx="4198570" cy="95410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A2A3FC-7D13-4014-8BE7-2FC62BA22535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What do you need for this course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06ECEB-4AC4-43A4-B064-9C5F4E33FEB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AF79A-9CD1-71F7-0F61-1BBAF485EC76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Contents</a:t>
            </a:r>
            <a:endParaRPr lang="en-US" sz="4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9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Power BI Licenses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4A6B4B-D8F5-E8F9-86C2-0A397772C128}"/>
              </a:ext>
            </a:extLst>
          </p:cNvPr>
          <p:cNvSpPr/>
          <p:nvPr/>
        </p:nvSpPr>
        <p:spPr>
          <a:xfrm>
            <a:off x="521847" y="1167806"/>
            <a:ext cx="34174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 License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563F3-D47E-32CE-422D-4375D65E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84" y="1897946"/>
            <a:ext cx="4174760" cy="84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7308AC-6D7A-FB82-1196-501E5F57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746" y="2736227"/>
            <a:ext cx="4055598" cy="511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5389BE-D980-3F21-C891-3682AAA57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746" y="3378234"/>
            <a:ext cx="4324704" cy="766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1A076-CD8D-F71C-F768-71243FD13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764" y="4086025"/>
            <a:ext cx="4518668" cy="986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615C2E-2152-9EF3-4665-A6756027F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099" y="1960775"/>
            <a:ext cx="4174759" cy="1167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ED721D-F245-A2DB-9122-6DE0D2072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2376" y="4938292"/>
            <a:ext cx="4629870" cy="11087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6E8ADD-9D97-150A-FFB4-A6508C0EB7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099" y="3429000"/>
            <a:ext cx="4414058" cy="13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Power BI Licenses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AF11C-CA5C-4C28-D8B6-17F71DCDE1EF}"/>
              </a:ext>
            </a:extLst>
          </p:cNvPr>
          <p:cNvSpPr/>
          <p:nvPr/>
        </p:nvSpPr>
        <p:spPr>
          <a:xfrm>
            <a:off x="203620" y="1041308"/>
            <a:ext cx="9429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Premium Per User (PPU) License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C284B-31F0-B431-00D3-40DB3311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64" y="1865830"/>
            <a:ext cx="5458691" cy="43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Check Your Power BI Licenses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4F9A3-B0DA-E9F2-721C-6641B4EF2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04" y="1449804"/>
            <a:ext cx="4514469" cy="3039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FC546-0AB3-E4B4-ABFF-4DCC5EB93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713" y="1886806"/>
            <a:ext cx="4514469" cy="26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Download Power BI Desktop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EC46A321-7EDE-D922-A4F1-8CD64B01C3B9}"/>
              </a:ext>
            </a:extLst>
          </p:cNvPr>
          <p:cNvSpPr txBox="1"/>
          <p:nvPr/>
        </p:nvSpPr>
        <p:spPr>
          <a:xfrm>
            <a:off x="490537" y="2514794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https://powerbi.microsoft.com/en-us/downloads/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A5996-91EF-E771-1E64-095FEC286147}"/>
              </a:ext>
            </a:extLst>
          </p:cNvPr>
          <p:cNvSpPr/>
          <p:nvPr/>
        </p:nvSpPr>
        <p:spPr>
          <a:xfrm>
            <a:off x="781482" y="1292937"/>
            <a:ext cx="6669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 1: Power BI 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158B11-7250-6634-E1D7-5B6A0602BF7D}"/>
              </a:ext>
            </a:extLst>
          </p:cNvPr>
          <p:cNvSpPr/>
          <p:nvPr/>
        </p:nvSpPr>
        <p:spPr>
          <a:xfrm>
            <a:off x="1477556" y="4117261"/>
            <a:ext cx="96476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sng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Advantage: </a:t>
            </a:r>
            <a:b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You can apply to many computers</a:t>
            </a:r>
          </a:p>
        </p:txBody>
      </p:sp>
    </p:spTree>
    <p:extLst>
      <p:ext uri="{BB962C8B-B14F-4D97-AF65-F5344CB8AC3E}">
        <p14:creationId xmlns:p14="http://schemas.microsoft.com/office/powerpoint/2010/main" val="6395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Download Power BI Desktop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0CDC91F6-7061-59DC-6985-71907C61822A}"/>
              </a:ext>
            </a:extLst>
          </p:cNvPr>
          <p:cNvSpPr txBox="1"/>
          <p:nvPr/>
        </p:nvSpPr>
        <p:spPr>
          <a:xfrm>
            <a:off x="2060376" y="1046212"/>
            <a:ext cx="8726686" cy="600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https://powerbi.microsoft.com/en-us/downloads/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63F0F-FBF6-1052-F349-3307A7558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32" y="1791048"/>
            <a:ext cx="9824767" cy="44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Download Power BI Desktop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A80916-AA01-12DC-4324-8672C7EC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55" y="1288225"/>
            <a:ext cx="589679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Download Power BI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B94C1-550A-8022-A1B7-314263DB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6" y="1505137"/>
            <a:ext cx="11269648" cy="351521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E3724BB-BF41-BAD6-4893-EF19281E389A}"/>
              </a:ext>
            </a:extLst>
          </p:cNvPr>
          <p:cNvSpPr/>
          <p:nvPr/>
        </p:nvSpPr>
        <p:spPr>
          <a:xfrm rot="11639264">
            <a:off x="8832116" y="4304187"/>
            <a:ext cx="856090" cy="4632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Download Power BI Desktop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230C4-67B3-F96A-721F-A721C7217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684" y="2197647"/>
            <a:ext cx="5786470" cy="103046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047D5E0-0F84-E218-9810-EC512F4B999B}"/>
              </a:ext>
            </a:extLst>
          </p:cNvPr>
          <p:cNvSpPr/>
          <p:nvPr/>
        </p:nvSpPr>
        <p:spPr>
          <a:xfrm rot="19485764">
            <a:off x="3862515" y="3534213"/>
            <a:ext cx="1151336" cy="2842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78060-5BB2-C280-2082-BC9B863060DF}"/>
              </a:ext>
            </a:extLst>
          </p:cNvPr>
          <p:cNvSpPr/>
          <p:nvPr/>
        </p:nvSpPr>
        <p:spPr>
          <a:xfrm>
            <a:off x="378941" y="986140"/>
            <a:ext cx="7496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 2: Microsoft Store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46134-659F-AE9E-6484-9632D182B146}"/>
              </a:ext>
            </a:extLst>
          </p:cNvPr>
          <p:cNvSpPr/>
          <p:nvPr/>
        </p:nvSpPr>
        <p:spPr>
          <a:xfrm>
            <a:off x="1477556" y="4463630"/>
            <a:ext cx="923688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sng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Advantage: </a:t>
            </a:r>
            <a:b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Software Updates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0409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Download Power BI Desktop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F5935-6017-82B8-7223-AE0CA2C3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8" y="1008265"/>
            <a:ext cx="10059024" cy="537868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95CC28-EA61-88F1-AA50-9051CB350C02}"/>
              </a:ext>
            </a:extLst>
          </p:cNvPr>
          <p:cNvSpPr/>
          <p:nvPr/>
        </p:nvSpPr>
        <p:spPr>
          <a:xfrm>
            <a:off x="3188589" y="2782148"/>
            <a:ext cx="651796" cy="18755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92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	Download Power BI Desktop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8415E-53E1-C1E1-FD94-6DE9056E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69" y="1211323"/>
            <a:ext cx="9493883" cy="498166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C136D98-E641-4073-571D-58965232D752}"/>
              </a:ext>
            </a:extLst>
          </p:cNvPr>
          <p:cNvSpPr/>
          <p:nvPr/>
        </p:nvSpPr>
        <p:spPr>
          <a:xfrm rot="20130547">
            <a:off x="1948321" y="4124863"/>
            <a:ext cx="679727" cy="2017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4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2B0178-07A2-0391-4612-49F45A03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5C808D-EA57-334F-FE61-6FEAB20420BF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D30472-6387-8909-0B0D-89349DB8495A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A3032-9C72-050B-A203-D83D965F9585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10EFC4-043D-AA68-49B1-78AF67C892D4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7B2E6B-94E7-BD20-D865-6044825BB1AB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C6EE1F9-FED1-03F2-D72B-021D9E26B688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A686904-2E09-6BD3-D01E-26D2A5D36617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9653C48-DAF0-B6CF-4569-3F926635867B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A33931-A15F-8DF8-ED05-61925A4FE3FE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6C9CEB-5A10-4171-9359-21E69F18EC32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610D4B-E685-9164-81FB-DA7E9E2A048E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61B9BDA-B27D-D81D-1351-27D5A876B301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9C2D7D-938D-549C-CF09-A2285DED7430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9C746C-BAFE-3D46-B5BF-18D647CCD6D6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1CFAE9-D7F9-8C46-D3AA-5BF16939141D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2ACA479-559B-E9F0-53B5-93472595D066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85CC84-4077-B63C-7CB7-A3AFAB69CF5A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CE947B-70A3-1738-57B2-2C65A76366FB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830975-3BAF-9589-01B6-9D23E56703BA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91C466F-F3F7-9473-B8BE-D73A5F8DFB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010A25-9CC2-C289-079C-EDD20E2A52F9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EE15FF-B2BA-DFA3-1263-76B46E0B77F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57AF51-C491-1AE5-706E-FE1743D3B78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6DD3B0-5BD6-B3FC-8DAD-1112489C9A62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64FF364-6F41-309A-27ED-F5485F9B2988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E0EC42-FC58-9250-03A1-2EF3840EDD1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145F78-3279-B022-F3EB-2BB86522D15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003A8C-70BF-368E-ACD5-284DF7750A78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164536-03E0-47B6-D54F-A77FFECF918E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3C60E05-D081-EAAA-FADB-84E9D8C7D4A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2EF068D-BECE-C8C8-0D43-41B6F8A52BBB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A8FEA4-3A8A-ED91-71B1-37B459A0B15D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9BEA0DE-9327-01EA-18F3-F4A57C07C808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F5E5EDF-9022-4DD6-FF18-ABAB53DC7B73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3A92718-AE18-2169-F296-8C3837281D3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0EB28A-2534-1F34-CB48-A7F6CCE4CB6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B65DE32-2683-EC70-249A-A50F0CCED8FF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7F1688-61BE-1701-B985-70478FCB591F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F90D8-0B59-1B4E-00B6-FD82CC19DEF8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F27983-6803-49A4-6A6C-2D819868F1A3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F9D8BA-7C87-831A-581F-D7F07005B2A3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B9F6E4-F75E-9347-DBC0-0B803A4F4405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08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C4E3B1E-EDF8-5F2D-443A-EEF08DE9E675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C601CC5F-54F7-79FD-9A10-DFB65B6882B2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34B6FF-4198-1183-8A2C-527FBD18CE86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536563D-210E-5EAE-96F7-8B99FF19D55C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4FDD987-0145-9CA6-4C7F-800442EB5567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9EAFB8-5B0E-B19D-25A7-B9CFCDB88117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88DCA35-0743-3B5D-89E9-AF3088192506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3418EC89-B0A3-C186-AC3D-EDFDBDFE8F4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DC52A0-AB3E-3C72-7BE1-12380EBC4EC6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E18CFF-D3A8-0283-824D-E0A4E0648B0A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9A69D34-E5E4-5CBD-6001-AC38DD9B6AEE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105C46-D3AA-23B0-581F-47D94C48CA6A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A0983E-7D35-9FDB-6EEE-7B129031D5AC}"/>
              </a:ext>
            </a:extLst>
          </p:cNvPr>
          <p:cNvGrpSpPr/>
          <p:nvPr/>
        </p:nvGrpSpPr>
        <p:grpSpPr>
          <a:xfrm>
            <a:off x="7035004" y="1113182"/>
            <a:ext cx="3909790" cy="792874"/>
            <a:chOff x="7710911" y="689019"/>
            <a:chExt cx="3909790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5398F5-4FD5-71B4-7173-B648A33482E4}"/>
                </a:ext>
              </a:extLst>
            </p:cNvPr>
            <p:cNvSpPr txBox="1"/>
            <p:nvPr/>
          </p:nvSpPr>
          <p:spPr>
            <a:xfrm>
              <a:off x="7710911" y="689019"/>
              <a:ext cx="3909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Power BI Architecture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08961D-F6E1-839E-0BCD-F7AC2DC68CD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CA5CBDD-638C-A068-FEDB-9C62B8D48997}"/>
              </a:ext>
            </a:extLst>
          </p:cNvPr>
          <p:cNvGrpSpPr/>
          <p:nvPr/>
        </p:nvGrpSpPr>
        <p:grpSpPr>
          <a:xfrm>
            <a:off x="6154370" y="2527158"/>
            <a:ext cx="5853599" cy="792874"/>
            <a:chOff x="7710910" y="689019"/>
            <a:chExt cx="5853599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B1FE040-0FB5-A9FC-A214-F74A4BDB55CB}"/>
                </a:ext>
              </a:extLst>
            </p:cNvPr>
            <p:cNvSpPr txBox="1"/>
            <p:nvPr/>
          </p:nvSpPr>
          <p:spPr>
            <a:xfrm>
              <a:off x="7710910" y="689019"/>
              <a:ext cx="585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sz="2800" dirty="0"/>
                <a:t>Walkthrough Journey of Power BI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A41657-95EF-E9B9-725A-51EFC06133B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B5FD67-D4F6-0E20-1660-A6E63B36FF80}"/>
              </a:ext>
            </a:extLst>
          </p:cNvPr>
          <p:cNvGrpSpPr/>
          <p:nvPr/>
        </p:nvGrpSpPr>
        <p:grpSpPr>
          <a:xfrm>
            <a:off x="7955549" y="3918991"/>
            <a:ext cx="3909791" cy="792874"/>
            <a:chOff x="7710910" y="689019"/>
            <a:chExt cx="3909791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48E6A6-FCE5-5D22-6318-E1C3C5934444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Power BI Licenses 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AEC84-D8A8-27CA-DA1F-6869F044ED5E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280292A-AC2C-61AF-424D-BB7E05B4D3E4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EC0906-3C45-66B3-86B9-F4D4D40F0F23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Download Power BI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3AF120-AF35-2CF1-E735-9C2581F8EE1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FF92E22-BD7C-BDC2-C442-D5E6894BFDCA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Contents</a:t>
            </a:r>
            <a:endParaRPr lang="en-US" sz="4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68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342B0F9-13A3-414A-965C-02C458FC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DAD113-EBDA-166D-AC46-5CCEE5CE2B0F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0D3A7-9EBA-E3C8-4FB8-C25724F8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7513" cy="1565776"/>
          </a:xfrm>
          <a:prstGeom prst="rect">
            <a:avLst/>
          </a:prstGeom>
        </p:spPr>
      </p:pic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2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DA0CE84-9F3D-7410-EE8A-825B5D7C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5EDF27-CE42-1436-5C2A-D398788B2DFC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B9FA1F-0E3D-5941-485B-F113E3730A72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What is Power 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B60E1-A2AB-789F-9C32-A84EBFA1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" y="1360017"/>
            <a:ext cx="5782482" cy="22577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DF79BD-6A85-953C-66C9-D16DD73B64C2}"/>
              </a:ext>
            </a:extLst>
          </p:cNvPr>
          <p:cNvGrpSpPr/>
          <p:nvPr/>
        </p:nvGrpSpPr>
        <p:grpSpPr>
          <a:xfrm>
            <a:off x="7283401" y="1234310"/>
            <a:ext cx="4220164" cy="4389380"/>
            <a:chOff x="7016115" y="994410"/>
            <a:chExt cx="4220164" cy="43893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F375B3-821C-2460-288F-9254D7EC8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6115" y="994410"/>
              <a:ext cx="4220164" cy="396295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046518-AE6A-6E75-1EF0-CC0082057B9F}"/>
                </a:ext>
              </a:extLst>
            </p:cNvPr>
            <p:cNvSpPr/>
            <p:nvPr/>
          </p:nvSpPr>
          <p:spPr>
            <a:xfrm>
              <a:off x="7725662" y="4675904"/>
              <a:ext cx="248029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Integration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7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9112-2EB5-B5A9-D16F-5799BCD6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AF74DC8-E512-3BB1-A1C9-50C6288B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4BB65F-6FF5-19C2-4178-B3013D223AE1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E580D-A18E-CDD9-D4E6-0A161E8A324A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What is Power BI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D24A0-2230-487E-7B34-3C2721F3EDBA}"/>
              </a:ext>
            </a:extLst>
          </p:cNvPr>
          <p:cNvSpPr txBox="1"/>
          <p:nvPr/>
        </p:nvSpPr>
        <p:spPr>
          <a:xfrm>
            <a:off x="1698674" y="2152824"/>
            <a:ext cx="7740748" cy="1902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ultimate purpose of Power BI is to put the power of data-driven decision-making into the hands of businesspeople in companies of any size anywhere.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5DFDA-D7A4-C890-6388-D2C5EF6456FB}"/>
              </a:ext>
            </a:extLst>
          </p:cNvPr>
          <p:cNvSpPr/>
          <p:nvPr/>
        </p:nvSpPr>
        <p:spPr>
          <a:xfrm>
            <a:off x="524647" y="1313433"/>
            <a:ext cx="43966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Purpose of Power BI</a:t>
            </a:r>
          </a:p>
        </p:txBody>
      </p:sp>
    </p:spTree>
    <p:extLst>
      <p:ext uri="{BB962C8B-B14F-4D97-AF65-F5344CB8AC3E}">
        <p14:creationId xmlns:p14="http://schemas.microsoft.com/office/powerpoint/2010/main" val="5220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9B1AE-D41E-1AF9-88AA-2316C355F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168CC47-6D7C-BB72-CDF1-52FB619F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FDFC5D-435D-B484-1C78-2266BACC2EAB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6AAD8-A1F9-88B2-82F7-A1D9D9AEDAE0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Power BI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33238-BB9B-223C-6074-B43DBADF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56" y="1542787"/>
            <a:ext cx="7249537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2619E-BC17-E71C-298C-FCC0F388B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,400+ Small White Board Stock Photos, Pictures &amp; Royalty-Free Images -  iStock | Dry erase board">
            <a:extLst>
              <a:ext uri="{FF2B5EF4-FFF2-40B4-BE49-F238E27FC236}">
                <a16:creationId xmlns:a16="http://schemas.microsoft.com/office/drawing/2014/main" id="{FCAB5829-A41B-4069-A8DF-16C38ED65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6252" y="372794"/>
            <a:ext cx="17345464" cy="648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DB2FCD-BCB2-E7E7-BE45-7BA8700EE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BEB611-B750-687B-FB2A-427BD6A60B4A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7F16E7-7CB1-365E-C310-82F93947F8A9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What you can expect from this course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0D50C-7D6E-7652-FEC2-1F6B6702B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714" y="1864381"/>
            <a:ext cx="7790688" cy="41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CFC50-66B4-795B-C73E-C10A40303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714" y="2264486"/>
            <a:ext cx="7790688" cy="4576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A66A07-A25B-A7A8-ED7A-F9D293926784}"/>
              </a:ext>
            </a:extLst>
          </p:cNvPr>
          <p:cNvGrpSpPr/>
          <p:nvPr/>
        </p:nvGrpSpPr>
        <p:grpSpPr>
          <a:xfrm>
            <a:off x="1574714" y="2702698"/>
            <a:ext cx="7790688" cy="605049"/>
            <a:chOff x="1616756" y="2702698"/>
            <a:chExt cx="7459116" cy="60504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6BDA6D-616D-FA7D-90F7-A941275B9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6756" y="2702698"/>
              <a:ext cx="7459116" cy="60504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B6FDEF-B303-3468-1102-257B09202C30}"/>
                </a:ext>
              </a:extLst>
            </p:cNvPr>
            <p:cNvSpPr/>
            <p:nvPr/>
          </p:nvSpPr>
          <p:spPr>
            <a:xfrm>
              <a:off x="1616756" y="2968580"/>
              <a:ext cx="327954" cy="339167"/>
            </a:xfrm>
            <a:prstGeom prst="rect">
              <a:avLst/>
            </a:prstGeom>
            <a:solidFill>
              <a:srgbClr val="FEFE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F7D857A-7016-9CC1-36A5-F624348D2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714" y="3276320"/>
            <a:ext cx="7790688" cy="4221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105C2C-A3B9-7B01-F1CF-EB7021D10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714" y="3696314"/>
            <a:ext cx="7790688" cy="512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5144E1-C7B8-E469-217D-0797F05B1C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714" y="4194191"/>
            <a:ext cx="7792537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2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96E35-14A7-2198-AFF1-250B74BD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,400+ Small White Board Stock Photos, Pictures &amp; Royalty-Free Images -  iStock | Dry erase board">
            <a:extLst>
              <a:ext uri="{FF2B5EF4-FFF2-40B4-BE49-F238E27FC236}">
                <a16:creationId xmlns:a16="http://schemas.microsoft.com/office/drawing/2014/main" id="{132D1A93-5E80-E850-A50A-31004644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6252" y="372794"/>
            <a:ext cx="17345464" cy="648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1A73B1-341E-070B-B0FD-356BD1AC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30C8D9-AC47-442E-4C72-834FFAA9BBF4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B3C78C-ACAF-9775-474F-D150D17777B1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What you can expect from this course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094421-C6E8-07D2-1BBE-2F229FED0EFD}"/>
              </a:ext>
            </a:extLst>
          </p:cNvPr>
          <p:cNvGrpSpPr/>
          <p:nvPr/>
        </p:nvGrpSpPr>
        <p:grpSpPr>
          <a:xfrm>
            <a:off x="1654328" y="1907951"/>
            <a:ext cx="8671034" cy="1191443"/>
            <a:chOff x="1654328" y="1907951"/>
            <a:chExt cx="8671034" cy="1191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5579EA-0836-34E6-1458-A5273377ACFA}"/>
                </a:ext>
              </a:extLst>
            </p:cNvPr>
            <p:cNvSpPr txBox="1"/>
            <p:nvPr/>
          </p:nvSpPr>
          <p:spPr>
            <a:xfrm>
              <a:off x="1654328" y="1907951"/>
              <a:ext cx="8671034" cy="853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will receive your instructions in the form of practical example step by step.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88388C-855E-386C-CCC8-6E9E5D0B9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393" y="2368628"/>
              <a:ext cx="1881721" cy="73076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7E9F17-4C52-FE28-4129-98B93937491C}"/>
              </a:ext>
            </a:extLst>
          </p:cNvPr>
          <p:cNvGrpSpPr/>
          <p:nvPr/>
        </p:nvGrpSpPr>
        <p:grpSpPr>
          <a:xfrm>
            <a:off x="1617542" y="3298684"/>
            <a:ext cx="8744606" cy="2048267"/>
            <a:chOff x="1617542" y="3298684"/>
            <a:chExt cx="8744606" cy="20482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15CCB0-DCBF-798A-DA91-12FFB32DA765}"/>
                </a:ext>
              </a:extLst>
            </p:cNvPr>
            <p:cNvSpPr txBox="1"/>
            <p:nvPr/>
          </p:nvSpPr>
          <p:spPr>
            <a:xfrm>
              <a:off x="1617542" y="3298684"/>
              <a:ext cx="8744606" cy="956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can also follow the course on my Channel on YouTube: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u="sng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  <a:hlinkClick r:id="rId5" action="ppaction://hlinkfile"/>
                </a:rPr>
                <a:t>www.youtube.com/saidfawzy</a:t>
              </a:r>
              <a:endPara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8EC178-5AF6-D665-F14D-12235AE2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6712" y="4237067"/>
              <a:ext cx="3379536" cy="1109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80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1421</TotalTime>
  <Words>436</Words>
  <Application>Microsoft Office PowerPoint</Application>
  <PresentationFormat>Widescreen</PresentationFormat>
  <Paragraphs>94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Century Gothic</vt:lpstr>
      <vt:lpstr>Impact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109</cp:revision>
  <dcterms:created xsi:type="dcterms:W3CDTF">2016-11-14T07:59:55Z</dcterms:created>
  <dcterms:modified xsi:type="dcterms:W3CDTF">2024-10-14T06:30:28Z</dcterms:modified>
</cp:coreProperties>
</file>